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59" r:id="rId4"/>
    <p:sldId id="261" r:id="rId5"/>
    <p:sldId id="263" r:id="rId6"/>
    <p:sldId id="267" r:id="rId7"/>
    <p:sldId id="286" r:id="rId8"/>
    <p:sldId id="278" r:id="rId9"/>
    <p:sldId id="269" r:id="rId10"/>
    <p:sldId id="287" r:id="rId11"/>
    <p:sldId id="274" r:id="rId12"/>
    <p:sldId id="270" r:id="rId13"/>
    <p:sldId id="271" r:id="rId14"/>
    <p:sldId id="268" r:id="rId15"/>
    <p:sldId id="275" r:id="rId16"/>
    <p:sldId id="289" r:id="rId17"/>
    <p:sldId id="288" r:id="rId18"/>
    <p:sldId id="290" r:id="rId19"/>
    <p:sldId id="291" r:id="rId20"/>
    <p:sldId id="292" r:id="rId21"/>
    <p:sldId id="279" r:id="rId22"/>
    <p:sldId id="280" r:id="rId23"/>
    <p:sldId id="281" r:id="rId24"/>
    <p:sldId id="293" r:id="rId25"/>
    <p:sldId id="282" r:id="rId26"/>
    <p:sldId id="283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43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8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58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84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52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4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323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474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24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29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770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75000">
              <a:srgbClr val="CEE1F2"/>
            </a:gs>
            <a:gs pos="64000">
              <a:srgbClr val="CDE1F2"/>
            </a:gs>
            <a:gs pos="64000">
              <a:srgbClr val="CBE0F2"/>
            </a:gs>
            <a:gs pos="22000">
              <a:srgbClr val="C8DEF1"/>
            </a:gs>
            <a:gs pos="61000">
              <a:srgbClr val="C2DAEF"/>
            </a:gs>
            <a:gs pos="45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B45F-50F7-44CD-9B7A-E0E28108F456}" type="datetimeFigureOut">
              <a:rPr lang="it-IT" smtClean="0"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86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dore.it/tenni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nnisclubreggello.i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ircolotennisdegot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 smtClean="0">
                <a:solidFill>
                  <a:srgbClr val="FF0000"/>
                </a:solidFill>
              </a:rPr>
              <a:t>PROGETTO</a:t>
            </a:r>
            <a:r>
              <a:rPr lang="it-IT" sz="36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it-IT" sz="3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3600" i="1" dirty="0" smtClean="0">
                <a:solidFill>
                  <a:srgbClr val="FF0000"/>
                </a:solidFill>
              </a:rPr>
              <a:t>F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ormazione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S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port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E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ducazione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algn="ctr"/>
            <a:endParaRPr lang="it-IT" sz="3600" i="1" dirty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73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Multilaterale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(area fisica-mentale-tecnica-tattica);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Multidisciplinare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(tennis-inglese);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8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Compensativo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in quanto tra gli obiettivi principali vi è quello di proporre una tipologia di tennis simmetrico al fine di coinvolge in egual misura, per quanto sia possibile, anche l’arto non dominante;</a:t>
            </a: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Sinestetico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ossia volto al coinvolgimento di più campi e organi di senso contemporaneamente.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4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8581">
        <p15:prstTrans prst="peelOff"/>
      </p:transition>
    </mc:Choice>
    <mc:Fallback xmlns="">
      <p:transition spd="slow" advTm="185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segue le normative e la regolamentazione approvata nel 2012 dall’</a:t>
            </a:r>
            <a:r>
              <a:rPr lang="it-IT" sz="2400" b="1" dirty="0" smtClean="0">
                <a:solidFill>
                  <a:srgbClr val="FF0000"/>
                </a:solidFill>
              </a:rPr>
              <a:t>ITF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International 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Federation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) al fine di migliorare e omologare l’insegnamento dello sport del tennis a livello Under 10.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87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809">
        <p15:prstTrans prst="peelOff"/>
      </p:transition>
    </mc:Choice>
    <mc:Fallback xmlns="">
      <p:transition spd="slow" advTm="108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2188" y="549480"/>
            <a:ext cx="104522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684" y="-265528"/>
            <a:ext cx="7642054" cy="743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2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9612">
        <p15:prstTrans prst="peelOff"/>
      </p:transition>
    </mc:Choice>
    <mc:Fallback xmlns="">
      <p:transition spd="slow" advTm="196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realizzare tale progetto verranno utilizzate le più </a:t>
            </a:r>
            <a:r>
              <a:rPr lang="it-IT" sz="2400" b="1" dirty="0" smtClean="0">
                <a:solidFill>
                  <a:srgbClr val="FF0000"/>
                </a:solidFill>
              </a:rPr>
              <a:t>moderne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</a:rPr>
              <a:t> avanzate tipologie di tecnologie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Minireti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delimitatori di campo;  - Palline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red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orange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stage;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Hand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rackets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- Racchette di diverse dimensioni;   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Paddles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         - Dado di gommapiuma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Vortex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Cinesini;                                             - Scaletta;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Birilli;                                                  - Balance Board;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Aste;                                                   - Cerchi.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49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4092">
        <p15:prstTrans prst="peelOff"/>
      </p:transition>
    </mc:Choice>
    <mc:Fallback xmlns="">
      <p:transition spd="slow" advTm="140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valorizzare l’apprendimento in tutte le sue forme e sviluppare gli </a:t>
            </a:r>
            <a:r>
              <a:rPr lang="it-IT" sz="2400" b="1" dirty="0" smtClean="0">
                <a:solidFill>
                  <a:srgbClr val="FF0000"/>
                </a:solidFill>
              </a:rPr>
              <a:t>STEPS METODOLOGICI MTMCA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gli allievi verranno suddivisi in </a:t>
            </a:r>
            <a:r>
              <a:rPr lang="it-IT" sz="2400" dirty="0" smtClean="0">
                <a:solidFill>
                  <a:srgbClr val="FF0000"/>
                </a:solidFill>
              </a:rPr>
              <a:t>gruppi omogenei per età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composti al massimo da </a:t>
            </a:r>
            <a:r>
              <a:rPr lang="it-IT" sz="2400" dirty="0" smtClean="0">
                <a:solidFill>
                  <a:srgbClr val="FF0000"/>
                </a:solidFill>
              </a:rPr>
              <a:t>6 bambini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b="1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Allievi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it-IT" sz="2400" b="1" i="1" dirty="0" smtClean="0">
                <a:solidFill>
                  <a:srgbClr val="FF0000"/>
                </a:solidFill>
              </a:rPr>
              <a:t> MTMCA International Coach</a:t>
            </a: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3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percorso formativo </a:t>
            </a:r>
            <a:r>
              <a:rPr lang="it-IT" sz="2400" b="1" dirty="0" err="1">
                <a:solidFill>
                  <a:srgbClr val="FF0000"/>
                </a:solidFill>
              </a:rPr>
              <a:t>Preagonistico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>
                <a:solidFill>
                  <a:srgbClr val="FF0000"/>
                </a:solidFill>
              </a:rPr>
              <a:t> Agonistico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, si avvarrà inoltre delle seguenti tecnologie al fine di rendere l’apprendimento una forma di dialettica metodologica:</a:t>
            </a: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Elite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Grand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IV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Tecnologia di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videoanalisi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QLIPP</a:t>
            </a: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Eye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Coach Pro</a:t>
            </a: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60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b="1" dirty="0" smtClean="0">
              <a:solidFill>
                <a:srgbClr val="002060"/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47" y="4706130"/>
            <a:ext cx="1682642" cy="167654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053" y="4328145"/>
            <a:ext cx="3078747" cy="205453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3718" y="4328145"/>
            <a:ext cx="1670449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8347987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5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Al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fine di poter promuovere e attivare per la stagione invernale 2017-2018 il progetto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 "</a:t>
            </a:r>
            <a:r>
              <a:rPr lang="it-IT" sz="2400" b="1" dirty="0">
                <a:solidFill>
                  <a:srgbClr val="FF0000"/>
                </a:solidFill>
              </a:rPr>
              <a:t>FORMAZIONE SPORT EDUCAZIONE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” che vede il connubio tra l</a:t>
            </a:r>
            <a:r>
              <a:rPr lang="it-IT" sz="2400" i="1" u="sng" dirty="0">
                <a:solidFill>
                  <a:schemeClr val="accent5">
                    <a:lumMod val="75000"/>
                  </a:schemeClr>
                </a:solidFill>
              </a:rPr>
              <a:t>'</a:t>
            </a:r>
            <a:r>
              <a:rPr lang="it-IT" sz="2400" i="1" u="sng" dirty="0">
                <a:solidFill>
                  <a:srgbClr val="FF0000"/>
                </a:solidFill>
              </a:rPr>
              <a:t>insegnamento del meraviglioso sport del tennis e l'apprendimento della lingua inglese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, la Modern Tennis Methodology Coaches Association ha deciso di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affidare tale incarico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al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it-IT" sz="2400" dirty="0" smtClean="0">
                <a:solidFill>
                  <a:srgbClr val="FF0000"/>
                </a:solidFill>
              </a:rPr>
              <a:t>Dott.ssa </a:t>
            </a:r>
            <a:r>
              <a:rPr lang="it-IT" sz="2400" dirty="0" smtClean="0">
                <a:solidFill>
                  <a:srgbClr val="FF0000"/>
                </a:solidFill>
              </a:rPr>
              <a:t>Porro </a:t>
            </a:r>
            <a:r>
              <a:rPr lang="it-IT" sz="2400" dirty="0" smtClean="0">
                <a:solidFill>
                  <a:srgbClr val="FF0000"/>
                </a:solidFill>
              </a:rPr>
              <a:t>Vanessa</a:t>
            </a:r>
            <a:r>
              <a:rPr lang="it-IT" sz="2400" dirty="0" smtClean="0">
                <a:solidFill>
                  <a:srgbClr val="002060"/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insegnante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di inglese già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operante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in numerose scuole della </a:t>
            </a:r>
            <a:r>
              <a:rPr lang="it-IT" sz="2400" dirty="0" err="1" smtClean="0">
                <a:solidFill>
                  <a:schemeClr val="accent5">
                    <a:lumMod val="75000"/>
                  </a:schemeClr>
                </a:solidFill>
              </a:rPr>
              <a:t>Valdigne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it-IT" sz="2400" dirty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5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«La </a:t>
            </a:r>
            <a:r>
              <a:rPr lang="it-IT" sz="3600" b="1" dirty="0" smtClean="0">
                <a:solidFill>
                  <a:srgbClr val="FF0000"/>
                </a:solidFill>
              </a:rPr>
              <a:t>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è sempre </a:t>
            </a:r>
            <a:r>
              <a:rPr lang="it-IT" sz="3600" b="1" dirty="0" smtClean="0">
                <a:solidFill>
                  <a:srgbClr val="FF0000"/>
                </a:solidFill>
              </a:rPr>
              <a:t>TRASFORMAZIONE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» Goethe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endParaRPr lang="it-IT" sz="2400" dirty="0"/>
          </a:p>
          <a:p>
            <a:pPr algn="just"/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Tutti coloro che parteciperanno al progetto “</a:t>
            </a:r>
            <a:r>
              <a:rPr lang="it-IT" sz="2400" b="1" dirty="0">
                <a:solidFill>
                  <a:srgbClr val="FF0000"/>
                </a:solidFill>
              </a:rPr>
              <a:t>FORMAZIONE SPORT EDUCAZIONE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” avranno la possibilità di ricevere una </a:t>
            </a:r>
            <a:r>
              <a:rPr lang="it-IT" sz="2400" u="sng" dirty="0" err="1">
                <a:solidFill>
                  <a:srgbClr val="FF0000"/>
                </a:solidFill>
              </a:rPr>
              <a:t>scontistica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 qualora decidessero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di partecipare al </a:t>
            </a:r>
            <a:r>
              <a:rPr lang="it-IT" sz="2400" dirty="0" smtClean="0">
                <a:solidFill>
                  <a:srgbClr val="FF0000"/>
                </a:solidFill>
              </a:rPr>
              <a:t>MINICLUB INVERNALE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o al </a:t>
            </a:r>
            <a:r>
              <a:rPr lang="it-IT" sz="2400" dirty="0" smtClean="0">
                <a:solidFill>
                  <a:srgbClr val="FF0000"/>
                </a:solidFill>
              </a:rPr>
              <a:t>CAMPUS ESTIVO MULTISPORT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 che si terrà a La Thuile.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67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u="sng" dirty="0" smtClean="0">
                <a:solidFill>
                  <a:srgbClr val="FF0000"/>
                </a:solidFill>
              </a:rPr>
              <a:t>INTERNATIONAL TENNIS ACADEMY </a:t>
            </a:r>
            <a:r>
              <a:rPr lang="it-IT" sz="2800" i="1" u="sng" dirty="0" smtClean="0">
                <a:solidFill>
                  <a:srgbClr val="0070C0"/>
                </a:solidFill>
              </a:rPr>
              <a:t>ma non solo…</a:t>
            </a:r>
          </a:p>
          <a:p>
            <a:pPr algn="ctr"/>
            <a:r>
              <a:rPr lang="it-IT" sz="2800" i="1" u="sng" dirty="0" smtClean="0">
                <a:solidFill>
                  <a:srgbClr val="0070C0"/>
                </a:solidFill>
              </a:rPr>
              <a:t>Corsi di formazione abilitanti alla qualifica di: </a:t>
            </a:r>
          </a:p>
          <a:p>
            <a:pPr algn="ctr"/>
            <a:endParaRPr lang="it-IT" sz="2800" i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Mtmca</a:t>
            </a:r>
            <a:r>
              <a:rPr lang="it-IT" sz="2400" b="1" dirty="0" smtClean="0">
                <a:solidFill>
                  <a:srgbClr val="FF0000"/>
                </a:solidFill>
              </a:rPr>
              <a:t> International Coach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Istruttore di tennis riconosciuto a livello nazionale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(Convenzione MTMCA-CSEN-FIT e MTMCA-OPES-FIT)</a:t>
            </a: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8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VENETO – Tennis Commodore Academy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hlinkClick r:id="rId3"/>
              </a:rPr>
              <a:t>http://www.commodore.it/tennis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TOSCANA - Tennis Club Reggello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  <a:hlinkClick r:id="rId4"/>
              </a:rPr>
              <a:t>http://www.tennisclubreggello.it</a:t>
            </a:r>
            <a:r>
              <a:rPr lang="it-IT" sz="2400" b="1" dirty="0" smtClean="0">
                <a:solidFill>
                  <a:srgbClr val="FF0000"/>
                </a:solidFill>
                <a:hlinkClick r:id="rId4"/>
              </a:rPr>
              <a:t>/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94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TOSCANA </a:t>
            </a:r>
            <a:r>
              <a:rPr lang="it-IT" sz="2400" b="1" dirty="0" smtClean="0">
                <a:solidFill>
                  <a:srgbClr val="FF0000"/>
                </a:solidFill>
              </a:rPr>
              <a:t>– Freestyle Valico Sport e Cultura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https://www.facebook.com/freestylevalico/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CAMPANIA – Centro Sportivo dei Goti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  <a:hlinkClick r:id="rId3"/>
              </a:rPr>
              <a:t>https://www.facebook.com/Circolotennisdegoti</a:t>
            </a:r>
            <a:r>
              <a:rPr lang="it-IT" sz="2400" b="1" dirty="0" smtClean="0">
                <a:solidFill>
                  <a:srgbClr val="0070C0"/>
                </a:solidFill>
                <a:hlinkClick r:id="rId3"/>
              </a:rPr>
              <a:t>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PUGLIA </a:t>
            </a:r>
            <a:r>
              <a:rPr lang="it-IT" sz="2400" b="1" dirty="0">
                <a:solidFill>
                  <a:srgbClr val="FF0000"/>
                </a:solidFill>
              </a:rPr>
              <a:t>– Centro </a:t>
            </a:r>
            <a:r>
              <a:rPr lang="it-IT" sz="2400" b="1" dirty="0" smtClean="0">
                <a:solidFill>
                  <a:srgbClr val="FF0000"/>
                </a:solidFill>
              </a:rPr>
              <a:t>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Old</a:t>
            </a:r>
            <a:r>
              <a:rPr lang="it-IT" sz="2400" b="1" dirty="0" smtClean="0">
                <a:solidFill>
                  <a:srgbClr val="FF0000"/>
                </a:solidFill>
              </a:rPr>
              <a:t> Boys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https://www.facebook.com/Oldboysbari/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99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VALLE D’AOSTA </a:t>
            </a:r>
            <a:r>
              <a:rPr lang="it-IT" sz="2400" b="1" dirty="0">
                <a:solidFill>
                  <a:srgbClr val="FF0000"/>
                </a:solidFill>
              </a:rPr>
              <a:t>– </a:t>
            </a:r>
            <a:r>
              <a:rPr lang="it-IT" sz="2400" b="1" dirty="0" err="1" smtClean="0">
                <a:solidFill>
                  <a:srgbClr val="FF0000"/>
                </a:solidFill>
              </a:rPr>
              <a:t>Villaret</a:t>
            </a:r>
            <a:r>
              <a:rPr lang="it-IT" sz="2400" b="1" dirty="0" smtClean="0">
                <a:solidFill>
                  <a:srgbClr val="FF0000"/>
                </a:solidFill>
              </a:rPr>
              <a:t> Sport &amp; Wellness Center La Thuile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https</a:t>
            </a:r>
            <a:r>
              <a:rPr lang="it-IT" sz="2400" b="1" dirty="0">
                <a:solidFill>
                  <a:srgbClr val="0070C0"/>
                </a:solidFill>
              </a:rPr>
              <a:t>://www.facebook.com/villaretsportwellnesscenter</a:t>
            </a:r>
            <a:r>
              <a:rPr lang="it-IT" sz="2400" b="1" dirty="0">
                <a:solidFill>
                  <a:srgbClr val="FF0000"/>
                </a:solidFill>
              </a:rPr>
              <a:t>/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Prossime Aperture Trentino- Emilia Romagna- Lazio (Gennaio 2018)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06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2887682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Circuito di tornei</a:t>
            </a:r>
          </a:p>
          <a:p>
            <a:pPr algn="ctr"/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ITALIA- MTMCA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Coppa a squadre nazionale 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UNICEF-MTMCA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Tornei amatoriali del circuito «UNITI PER LO SPORT»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Campus estivi</a:t>
            </a:r>
          </a:p>
          <a:p>
            <a:pPr algn="just"/>
            <a:endParaRPr lang="it-IT" sz="2400" i="1" u="sng" dirty="0">
              <a:solidFill>
                <a:srgbClr val="FF0000"/>
              </a:solidFill>
            </a:endParaRP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Sponsorizzazione e allenamento di giovani talenti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60969" y="3451123"/>
            <a:ext cx="14748" cy="14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6623086" y="3451123"/>
            <a:ext cx="7373" cy="216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7108723" y="3451123"/>
            <a:ext cx="14749" cy="294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57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www.mtmcaitalia.com</a:t>
            </a:r>
            <a:endParaRPr lang="it-IT" sz="3600" b="1" dirty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84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6642">
        <p15:prstTrans prst="peelOff"/>
      </p:transition>
    </mc:Choice>
    <mc:Fallback xmlns="">
      <p:transition spd="slow" advTm="166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139483" y="4207023"/>
            <a:ext cx="1015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b="1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- </a:t>
            </a:r>
            <a:r>
              <a:rPr lang="it-IT" sz="3600" b="1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0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41010" y="3278555"/>
            <a:ext cx="10269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F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ORMAZIONE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il continuo e irripetibile atto del </a:t>
            </a:r>
            <a:r>
              <a:rPr lang="it-IT" sz="2400" b="1" i="1" dirty="0" smtClean="0">
                <a:solidFill>
                  <a:srgbClr val="FF0000"/>
                </a:solidFill>
              </a:rPr>
              <a:t>prendere forma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 del </a:t>
            </a:r>
            <a:r>
              <a:rPr lang="it-IT" sz="2400" b="1" i="1" dirty="0" smtClean="0">
                <a:solidFill>
                  <a:srgbClr val="FF0000"/>
                </a:solidFill>
              </a:rPr>
              <a:t>trans – formarsi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proprio di ciascun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Essere Umano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S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PORT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la complessità di ogni processo educativo nel quale ogni </a:t>
            </a:r>
            <a:r>
              <a:rPr lang="it-IT" sz="2400" b="1" dirty="0" smtClean="0">
                <a:solidFill>
                  <a:srgbClr val="FF0000"/>
                </a:solidFill>
              </a:rPr>
              <a:t>Essere Umano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è posto dalla vita stessa e dal suo trans-formarsi in relazione con </a:t>
            </a:r>
            <a:r>
              <a:rPr lang="it-IT" sz="2400" b="1" i="1" dirty="0" smtClean="0">
                <a:solidFill>
                  <a:srgbClr val="FF0000"/>
                </a:solidFill>
              </a:rPr>
              <a:t>l’altro - da - sé.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34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62">
        <p15:prstTrans prst="peelOff"/>
      </p:transition>
    </mc:Choice>
    <mc:Fallback xmlns="">
      <p:transition spd="slow" advTm="119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8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ha un carattere </a:t>
            </a:r>
            <a:r>
              <a:rPr lang="it-IT" sz="2400" b="1" dirty="0" smtClean="0">
                <a:solidFill>
                  <a:srgbClr val="FF0000"/>
                </a:solidFill>
              </a:rPr>
              <a:t>internazionale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MTMCA vanta </a:t>
            </a:r>
            <a:r>
              <a:rPr lang="it-IT" sz="2400" b="1" dirty="0" smtClean="0">
                <a:solidFill>
                  <a:srgbClr val="FF0000"/>
                </a:solidFill>
              </a:rPr>
              <a:t>International Coaches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sparsi «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all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over the world».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Tale approccio metodologico ha contribuito al </a:t>
            </a:r>
            <a:r>
              <a:rPr lang="it-IT" sz="2400" b="1" dirty="0" smtClean="0">
                <a:solidFill>
                  <a:srgbClr val="FF0000"/>
                </a:solidFill>
              </a:rPr>
              <a:t>successo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formato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in giovane età </a:t>
            </a:r>
            <a:r>
              <a:rPr lang="it-IT" sz="2400" b="1" dirty="0" smtClean="0">
                <a:solidFill>
                  <a:srgbClr val="FF0000"/>
                </a:solidFill>
              </a:rPr>
              <a:t>giocatori famosi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tra cui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le sorelle Williams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Gustavo Kuerten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Bjorn Borg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….</a:t>
            </a: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4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36" y="0"/>
            <a:ext cx="53961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48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97280" y="3319976"/>
            <a:ext cx="104522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68362" y="302359"/>
            <a:ext cx="97044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</a:rPr>
              <a:t>Testimonianze</a:t>
            </a:r>
          </a:p>
          <a:p>
            <a:pPr algn="ctr"/>
            <a:endParaRPr lang="it-IT" sz="3200" b="1" i="1" dirty="0"/>
          </a:p>
          <a:p>
            <a:pPr algn="ctr"/>
            <a:r>
              <a:rPr lang="it-IT" sz="2000" b="1" i="1" dirty="0"/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«Oscar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a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Coach. In a </a:t>
            </a:r>
            <a:r>
              <a:rPr lang="it-IT" sz="2400" i="1" dirty="0" err="1">
                <a:solidFill>
                  <a:srgbClr val="0070C0"/>
                </a:solidFill>
              </a:rPr>
              <a:t>few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days</a:t>
            </a:r>
            <a:r>
              <a:rPr lang="it-IT" sz="2400" i="1" dirty="0">
                <a:solidFill>
                  <a:srgbClr val="0070C0"/>
                </a:solidFill>
              </a:rPr>
              <a:t> he </a:t>
            </a:r>
            <a:r>
              <a:rPr lang="it-IT" sz="2400" i="1" dirty="0" err="1">
                <a:solidFill>
                  <a:srgbClr val="0070C0"/>
                </a:solidFill>
              </a:rPr>
              <a:t>helped</a:t>
            </a:r>
            <a:r>
              <a:rPr lang="it-IT" sz="2400" i="1" dirty="0">
                <a:solidFill>
                  <a:srgbClr val="0070C0"/>
                </a:solidFill>
              </a:rPr>
              <a:t> me </a:t>
            </a:r>
            <a:r>
              <a:rPr lang="it-IT" sz="2400" i="1" dirty="0" err="1">
                <a:solidFill>
                  <a:srgbClr val="0070C0"/>
                </a:solidFill>
              </a:rPr>
              <a:t>regain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strokes</a:t>
            </a:r>
            <a:r>
              <a:rPr lang="it-IT" sz="2400" i="1" dirty="0">
                <a:solidFill>
                  <a:srgbClr val="0070C0"/>
                </a:solidFill>
              </a:rPr>
              <a:t> and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feel</a:t>
            </a:r>
            <a:r>
              <a:rPr lang="it-IT" sz="2400" i="1" dirty="0">
                <a:solidFill>
                  <a:srgbClr val="0070C0"/>
                </a:solidFill>
              </a:rPr>
              <a:t> for the </a:t>
            </a:r>
            <a:r>
              <a:rPr lang="it-IT" sz="2400" i="1" dirty="0" err="1">
                <a:solidFill>
                  <a:srgbClr val="0070C0"/>
                </a:solidFill>
              </a:rPr>
              <a:t>ball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800" b="1" i="1" dirty="0">
                <a:solidFill>
                  <a:srgbClr val="FF0000"/>
                </a:solidFill>
              </a:rPr>
              <a:t>Bjorn Borg</a:t>
            </a:r>
            <a:r>
              <a:rPr lang="it-IT" b="1" i="1" dirty="0">
                <a:solidFill>
                  <a:srgbClr val="0070C0"/>
                </a:solidFill>
              </a:rPr>
              <a:t>,</a:t>
            </a:r>
            <a:r>
              <a:rPr lang="it-IT" b="1" i="1" dirty="0"/>
              <a:t> </a:t>
            </a:r>
            <a:r>
              <a:rPr lang="it-IT" b="1" i="1" dirty="0">
                <a:solidFill>
                  <a:srgbClr val="0070C0"/>
                </a:solidFill>
              </a:rPr>
              <a:t>5 time Wimbledon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b="1" i="1" dirty="0">
                <a:solidFill>
                  <a:srgbClr val="0070C0"/>
                </a:solidFill>
              </a:rPr>
              <a:t> and 6 time French Open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sz="24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</a:t>
            </a:r>
            <a:r>
              <a:rPr lang="it-IT" sz="2400" i="1" dirty="0" err="1" smtClean="0">
                <a:solidFill>
                  <a:srgbClr val="0070C0"/>
                </a:solidFill>
              </a:rPr>
              <a:t>Known</a:t>
            </a:r>
            <a:r>
              <a:rPr lang="it-IT" sz="2400" i="1" dirty="0" smtClean="0">
                <a:solidFill>
                  <a:srgbClr val="0070C0"/>
                </a:solidFill>
              </a:rPr>
              <a:t> </a:t>
            </a:r>
            <a:r>
              <a:rPr lang="it-IT" sz="2400" i="1" dirty="0">
                <a:solidFill>
                  <a:srgbClr val="0070C0"/>
                </a:solidFill>
              </a:rPr>
              <a:t>and </a:t>
            </a:r>
            <a:r>
              <a:rPr lang="it-IT" sz="2400" i="1" dirty="0" err="1">
                <a:solidFill>
                  <a:srgbClr val="0070C0"/>
                </a:solidFill>
              </a:rPr>
              <a:t>respected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all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around</a:t>
            </a:r>
            <a:r>
              <a:rPr lang="it-IT" sz="2400" i="1" dirty="0">
                <a:solidFill>
                  <a:srgbClr val="0070C0"/>
                </a:solidFill>
              </a:rPr>
              <a:t> the world, Oscar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given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another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contribution</a:t>
            </a:r>
            <a:r>
              <a:rPr lang="it-IT" sz="2400" i="1" dirty="0">
                <a:solidFill>
                  <a:srgbClr val="0070C0"/>
                </a:solidFill>
              </a:rPr>
              <a:t> with </a:t>
            </a:r>
            <a:r>
              <a:rPr lang="it-IT" sz="2400" i="1" dirty="0" err="1">
                <a:solidFill>
                  <a:srgbClr val="0070C0"/>
                </a:solidFill>
              </a:rPr>
              <a:t>this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book.»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Gustavo "</a:t>
            </a:r>
            <a:r>
              <a:rPr lang="it-IT" sz="2400" b="1" i="1" dirty="0" err="1">
                <a:solidFill>
                  <a:srgbClr val="FF0000"/>
                </a:solidFill>
              </a:rPr>
              <a:t>Guga</a:t>
            </a:r>
            <a:r>
              <a:rPr lang="it-IT" sz="2400" b="1" i="1" dirty="0">
                <a:solidFill>
                  <a:srgbClr val="FF0000"/>
                </a:solidFill>
              </a:rPr>
              <a:t>" Kuerten</a:t>
            </a:r>
            <a:r>
              <a:rPr lang="it-IT" sz="2000" b="1" i="1" dirty="0">
                <a:solidFill>
                  <a:srgbClr val="0070C0"/>
                </a:solidFill>
              </a:rPr>
              <a:t>, Three Times French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</a:t>
            </a:r>
            <a:r>
              <a:rPr lang="it-IT" sz="2000" b="1" i="1" dirty="0">
                <a:solidFill>
                  <a:srgbClr val="0070C0"/>
                </a:solidFill>
              </a:rPr>
              <a:t> and </a:t>
            </a:r>
            <a:r>
              <a:rPr lang="it-IT" sz="2000" b="1" i="1" dirty="0" err="1">
                <a:solidFill>
                  <a:srgbClr val="0070C0"/>
                </a:solidFill>
              </a:rPr>
              <a:t>Number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One</a:t>
            </a:r>
            <a:r>
              <a:rPr lang="it-IT" sz="2000" b="1" i="1" dirty="0">
                <a:solidFill>
                  <a:srgbClr val="0070C0"/>
                </a:solidFill>
              </a:rPr>
              <a:t> in the World in 2000. Oscar </a:t>
            </a:r>
            <a:r>
              <a:rPr lang="it-IT" sz="2000" b="1" i="1" dirty="0" err="1">
                <a:solidFill>
                  <a:srgbClr val="0070C0"/>
                </a:solidFill>
              </a:rPr>
              <a:t>Coached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Guga</a:t>
            </a:r>
            <a:r>
              <a:rPr lang="it-IT" sz="2000" b="1" i="1" dirty="0">
                <a:solidFill>
                  <a:srgbClr val="0070C0"/>
                </a:solidFill>
              </a:rPr>
              <a:t> Kuerten </a:t>
            </a:r>
            <a:r>
              <a:rPr lang="it-IT" sz="2000" b="1" i="1" dirty="0" err="1">
                <a:solidFill>
                  <a:srgbClr val="0070C0"/>
                </a:solidFill>
              </a:rPr>
              <a:t>until</a:t>
            </a:r>
            <a:r>
              <a:rPr lang="it-IT" sz="2000" b="1" i="1" dirty="0">
                <a:solidFill>
                  <a:srgbClr val="0070C0"/>
                </a:solidFill>
              </a:rPr>
              <a:t> he </a:t>
            </a:r>
            <a:r>
              <a:rPr lang="it-IT" sz="2000" b="1" i="1" dirty="0" err="1">
                <a:solidFill>
                  <a:srgbClr val="0070C0"/>
                </a:solidFill>
              </a:rPr>
              <a:t>was</a:t>
            </a:r>
            <a:r>
              <a:rPr lang="it-IT" sz="2000" b="1" i="1" dirty="0">
                <a:solidFill>
                  <a:srgbClr val="0070C0"/>
                </a:solidFill>
              </a:rPr>
              <a:t> 14 </a:t>
            </a:r>
            <a:r>
              <a:rPr lang="it-IT" sz="2000" b="1" i="1" dirty="0" err="1">
                <a:solidFill>
                  <a:srgbClr val="0070C0"/>
                </a:solidFill>
              </a:rPr>
              <a:t>years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old</a:t>
            </a:r>
            <a:r>
              <a:rPr lang="it-IT" sz="2000" b="1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«Your </a:t>
            </a:r>
            <a:r>
              <a:rPr lang="it-IT" sz="2400" i="1" dirty="0" err="1">
                <a:solidFill>
                  <a:srgbClr val="0070C0"/>
                </a:solidFill>
              </a:rPr>
              <a:t>teaching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method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logical</a:t>
            </a:r>
            <a:r>
              <a:rPr lang="it-IT" sz="2400" i="1" dirty="0">
                <a:solidFill>
                  <a:srgbClr val="0070C0"/>
                </a:solidFill>
              </a:rPr>
              <a:t>, </a:t>
            </a:r>
            <a:r>
              <a:rPr lang="it-IT" sz="2400" i="1" dirty="0" err="1">
                <a:solidFill>
                  <a:srgbClr val="0070C0"/>
                </a:solidFill>
              </a:rPr>
              <a:t>easily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understood</a:t>
            </a:r>
            <a:r>
              <a:rPr lang="it-IT" sz="2400" i="1" dirty="0">
                <a:solidFill>
                  <a:srgbClr val="0070C0"/>
                </a:solidFill>
              </a:rPr>
              <a:t>, and </a:t>
            </a:r>
            <a:r>
              <a:rPr lang="it-IT" sz="2400" i="1" dirty="0" err="1">
                <a:solidFill>
                  <a:srgbClr val="0070C0"/>
                </a:solidFill>
              </a:rPr>
              <a:t>works</a:t>
            </a:r>
            <a:r>
              <a:rPr lang="it-IT" sz="2400" i="1" dirty="0">
                <a:solidFill>
                  <a:srgbClr val="0070C0"/>
                </a:solidFill>
              </a:rPr>
              <a:t>. </a:t>
            </a:r>
            <a:r>
              <a:rPr lang="it-IT" sz="2400" i="1" dirty="0" err="1">
                <a:solidFill>
                  <a:srgbClr val="0070C0"/>
                </a:solidFill>
              </a:rPr>
              <a:t>Now</a:t>
            </a:r>
            <a:r>
              <a:rPr lang="it-IT" sz="2400" i="1" dirty="0">
                <a:solidFill>
                  <a:srgbClr val="0070C0"/>
                </a:solidFill>
              </a:rPr>
              <a:t> I </a:t>
            </a:r>
            <a:r>
              <a:rPr lang="it-IT" sz="2400" i="1" dirty="0" err="1">
                <a:solidFill>
                  <a:srgbClr val="0070C0"/>
                </a:solidFill>
              </a:rPr>
              <a:t>understand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why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Spain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so </a:t>
            </a:r>
            <a:r>
              <a:rPr lang="it-IT" sz="2400" i="1" dirty="0" err="1">
                <a:solidFill>
                  <a:srgbClr val="0070C0"/>
                </a:solidFill>
              </a:rPr>
              <a:t>many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players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Jana </a:t>
            </a:r>
            <a:r>
              <a:rPr lang="it-IT" sz="2400" b="1" i="1" dirty="0" err="1">
                <a:solidFill>
                  <a:srgbClr val="FF0000"/>
                </a:solidFill>
              </a:rPr>
              <a:t>Hunsacker</a:t>
            </a:r>
            <a:r>
              <a:rPr lang="it-IT" sz="2000" b="1" i="1" dirty="0">
                <a:solidFill>
                  <a:srgbClr val="0070C0"/>
                </a:solidFill>
              </a:rPr>
              <a:t>, </a:t>
            </a:r>
            <a:r>
              <a:rPr lang="it-IT" sz="2000" b="1" i="1" dirty="0" err="1">
                <a:solidFill>
                  <a:srgbClr val="0070C0"/>
                </a:solidFill>
              </a:rPr>
              <a:t>former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Director</a:t>
            </a:r>
            <a:r>
              <a:rPr lang="it-IT" sz="2000" b="1" i="1" dirty="0">
                <a:solidFill>
                  <a:srgbClr val="0070C0"/>
                </a:solidFill>
              </a:rPr>
              <a:t> of Tennis, U.S.T.A. National Tennis Center, </a:t>
            </a:r>
            <a:r>
              <a:rPr lang="it-IT" sz="2000" b="1" i="1" dirty="0" err="1">
                <a:solidFill>
                  <a:srgbClr val="0070C0"/>
                </a:solidFill>
              </a:rPr>
              <a:t>Flushing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Meadows</a:t>
            </a:r>
            <a:r>
              <a:rPr lang="it-IT" sz="2000" b="1" i="1" dirty="0">
                <a:solidFill>
                  <a:srgbClr val="0070C0"/>
                </a:solidFill>
              </a:rPr>
              <a:t>, N.Y., the site of the U.S.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Championships</a:t>
            </a:r>
            <a:r>
              <a:rPr lang="it-IT" sz="20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2605437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SAT (Scuola di addestramento Tennis)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Tennis Chance Project- Minitennis e avviamento over 10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PreAgonistica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Agonistica e specializzazione </a:t>
            </a:r>
          </a:p>
          <a:p>
            <a:pPr algn="ctr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23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716</Words>
  <Application>Microsoft Office PowerPoint</Application>
  <PresentationFormat>Widescreen</PresentationFormat>
  <Paragraphs>225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</dc:creator>
  <cp:lastModifiedBy>Eleonora Calderaro</cp:lastModifiedBy>
  <cp:revision>81</cp:revision>
  <dcterms:created xsi:type="dcterms:W3CDTF">2016-01-22T12:54:14Z</dcterms:created>
  <dcterms:modified xsi:type="dcterms:W3CDTF">2017-10-09T13:56:30Z</dcterms:modified>
</cp:coreProperties>
</file>